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86" r:id="rId2"/>
    <p:sldId id="1314" r:id="rId3"/>
    <p:sldId id="1316" r:id="rId4"/>
    <p:sldId id="1317" r:id="rId5"/>
    <p:sldId id="1290" r:id="rId6"/>
    <p:sldId id="1384" r:id="rId7"/>
    <p:sldId id="1385" r:id="rId8"/>
    <p:sldId id="1292" r:id="rId9"/>
    <p:sldId id="1293" r:id="rId10"/>
    <p:sldId id="1386" r:id="rId11"/>
    <p:sldId id="1329" r:id="rId12"/>
    <p:sldId id="1390" r:id="rId13"/>
    <p:sldId id="1300" r:id="rId14"/>
    <p:sldId id="1391" r:id="rId15"/>
    <p:sldId id="1393" r:id="rId16"/>
    <p:sldId id="1363" r:id="rId17"/>
    <p:sldId id="1394" r:id="rId18"/>
    <p:sldId id="1395" r:id="rId19"/>
    <p:sldId id="1396" r:id="rId20"/>
    <p:sldId id="1370" r:id="rId21"/>
    <p:sldId id="1373" r:id="rId22"/>
    <p:sldId id="1383" r:id="rId23"/>
    <p:sldId id="1382" r:id="rId24"/>
    <p:sldId id="1326" r:id="rId25"/>
    <p:sldId id="1330" r:id="rId26"/>
    <p:sldId id="1361" r:id="rId27"/>
    <p:sldId id="1364" r:id="rId28"/>
    <p:sldId id="1377" r:id="rId29"/>
    <p:sldId id="1379" r:id="rId30"/>
    <p:sldId id="1331" r:id="rId31"/>
    <p:sldId id="1333" r:id="rId32"/>
    <p:sldId id="1332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9"/>
    <p:restoredTop sz="94709"/>
  </p:normalViewPr>
  <p:slideViewPr>
    <p:cSldViewPr snapToGrid="0" snapToObjects="1">
      <p:cViewPr varScale="1">
        <p:scale>
          <a:sx n="84" d="100"/>
          <a:sy n="84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4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8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199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Prompt the user for their first 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Using a </a:t>
            </a:r>
            <a:r>
              <a:rPr lang="en-US" i="1" dirty="0"/>
              <a:t>for</a:t>
            </a:r>
            <a:r>
              <a:rPr lang="en-US" dirty="0"/>
              <a:t> loop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Print each letter of the name (on the same line)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Count each letter in the name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the count of letters in the name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= input("What is your first name?”)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letter_count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print(name, "is spelled:”)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x in name: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print(x, end = ‘ ’)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letter_count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print("There are",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letter_count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"letters in", name)</a:t>
            </a:r>
            <a:endParaRPr lang="is-I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Using </a:t>
            </a:r>
            <a:r>
              <a:rPr lang="en-US" sz="3000" i="1" dirty="0">
                <a:solidFill>
                  <a:srgbClr val="A90533"/>
                </a:solidFill>
              </a:rPr>
              <a:t>range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</a:t>
            </a:r>
            <a:r>
              <a:rPr lang="en-US" i="1" dirty="0"/>
              <a:t> range</a:t>
            </a:r>
            <a:r>
              <a:rPr lang="en-US" dirty="0"/>
              <a:t> function generates a sequence (range) of numbers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can be used, </a:t>
            </a:r>
            <a:r>
              <a:rPr lang="en-US" i="1" dirty="0">
                <a:solidFill>
                  <a:srgbClr val="004685"/>
                </a:solidFill>
              </a:rPr>
              <a:t>like a list</a:t>
            </a:r>
            <a:r>
              <a:rPr lang="en-US" dirty="0">
                <a:solidFill>
                  <a:srgbClr val="004685"/>
                </a:solidFill>
              </a:rPr>
              <a:t>, when you want to perform an action </a:t>
            </a:r>
            <a:r>
              <a:rPr lang="en-US" i="1" dirty="0">
                <a:solidFill>
                  <a:srgbClr val="004685"/>
                </a:solidFill>
              </a:rPr>
              <a:t>n</a:t>
            </a:r>
            <a:r>
              <a:rPr lang="en-US" dirty="0">
                <a:solidFill>
                  <a:srgbClr val="004685"/>
                </a:solidFill>
              </a:rPr>
              <a:t> number of times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Format: range(</a:t>
            </a:r>
            <a:r>
              <a:rPr lang="en-US" i="1" dirty="0"/>
              <a:t>start</a:t>
            </a:r>
            <a:r>
              <a:rPr lang="en-US" dirty="0"/>
              <a:t>, </a:t>
            </a:r>
            <a:r>
              <a:rPr lang="en-US" i="1" dirty="0" err="1"/>
              <a:t>up_to</a:t>
            </a:r>
            <a:r>
              <a:rPr lang="en-US" dirty="0"/>
              <a:t>, </a:t>
            </a:r>
            <a:r>
              <a:rPr lang="en-US" i="1" dirty="0"/>
              <a:t>step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start</a:t>
            </a:r>
            <a:r>
              <a:rPr lang="en-US" dirty="0">
                <a:solidFill>
                  <a:srgbClr val="004685"/>
                </a:solidFill>
              </a:rPr>
              <a:t> and </a:t>
            </a:r>
            <a:r>
              <a:rPr lang="en-US" i="1" dirty="0">
                <a:solidFill>
                  <a:srgbClr val="004685"/>
                </a:solidFill>
              </a:rPr>
              <a:t>step</a:t>
            </a:r>
            <a:r>
              <a:rPr lang="en-US" dirty="0">
                <a:solidFill>
                  <a:srgbClr val="004685"/>
                </a:solidFill>
              </a:rPr>
              <a:t> are both optional</a:t>
            </a:r>
          </a:p>
          <a:p>
            <a:pPr marL="742950" lvl="1" indent="-285750">
              <a:buFontTx/>
              <a:buChar char="-"/>
            </a:pPr>
            <a:r>
              <a:rPr lang="en-US" i="1" dirty="0" err="1">
                <a:solidFill>
                  <a:srgbClr val="004685"/>
                </a:solidFill>
              </a:rPr>
              <a:t>up_to</a:t>
            </a:r>
            <a:r>
              <a:rPr lang="en-US" dirty="0">
                <a:solidFill>
                  <a:srgbClr val="004685"/>
                </a:solidFill>
              </a:rPr>
              <a:t> means “up to but not including” the value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can only use integers! (no floats)</a:t>
            </a:r>
            <a:endParaRPr lang="is-IS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Iterates over a sequence of 10 numbers, from 0 </a:t>
            </a:r>
            <a:r>
              <a:rPr lang="mr-IN" dirty="0"/>
              <a:t>–</a:t>
            </a:r>
            <a:r>
              <a:rPr lang="en-US" dirty="0"/>
              <a:t> 9</a:t>
            </a:r>
            <a:endParaRPr lang="is-IS" dirty="0"/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or x in range(10):</a:t>
            </a:r>
          </a:p>
          <a:p>
            <a:pPr marL="228600" lvl="1" indent="0">
              <a:buNone/>
            </a:pP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    print(x)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also iterates over a sequence of 10 numbers, from 0 </a:t>
            </a:r>
            <a:r>
              <a:rPr lang="mr-IN" dirty="0"/>
              <a:t>–</a:t>
            </a:r>
            <a:r>
              <a:rPr lang="en-US" dirty="0"/>
              <a:t> 9</a:t>
            </a:r>
            <a:endParaRPr lang="is-IS" dirty="0"/>
          </a:p>
          <a:p>
            <a:pPr marL="0" lvl="1" indent="0">
              <a:buNone/>
            </a:pPr>
            <a:r>
              <a:rPr lang="en-US" dirty="0"/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or x in range(0, 10):</a:t>
            </a:r>
          </a:p>
          <a:p>
            <a:pPr marL="0" lvl="1" indent="0">
              <a:buNone/>
            </a:pP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      print(x)</a:t>
            </a:r>
          </a:p>
          <a:p>
            <a:pPr marL="228600" lvl="1" indent="0">
              <a:buNone/>
            </a:pP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1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Using </a:t>
            </a:r>
            <a:r>
              <a:rPr lang="en-US" sz="3000" i="1" dirty="0">
                <a:solidFill>
                  <a:srgbClr val="A90533"/>
                </a:solidFill>
              </a:rPr>
              <a:t>range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Iterates over a sequence of 6 numbers, from 1 </a:t>
            </a:r>
            <a:r>
              <a:rPr lang="mr-IN" dirty="0"/>
              <a:t>–</a:t>
            </a:r>
            <a:r>
              <a:rPr lang="en-US" dirty="0"/>
              <a:t> 6</a:t>
            </a:r>
            <a:endParaRPr lang="is-IS" dirty="0"/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</a:t>
            </a: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or x in range(1, 7):</a:t>
            </a:r>
          </a:p>
          <a:p>
            <a:pPr marL="0" lvl="1" indent="0">
              <a:buNone/>
            </a:pP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     print(x)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Iterates over a sequence of 5 numbers, from 0 </a:t>
            </a:r>
            <a:r>
              <a:rPr lang="mr-IN" dirty="0"/>
              <a:t>–</a:t>
            </a:r>
            <a:r>
              <a:rPr lang="en-US" dirty="0"/>
              <a:t> 28, </a:t>
            </a:r>
            <a:br>
              <a:rPr lang="is-IS" dirty="0"/>
            </a:br>
            <a:r>
              <a:rPr lang="is-IS" dirty="0"/>
              <a:t>skipping every 6 numbers</a:t>
            </a:r>
            <a:br>
              <a:rPr lang="is-IS" dirty="0">
                <a:solidFill>
                  <a:srgbClr val="002C77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x in range (0, 30, 7):</a:t>
            </a:r>
            <a:b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print(x)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Iterates over a sequence of 6 numbers, counting backwards from 5 </a:t>
            </a:r>
            <a:r>
              <a:rPr lang="mr-IN" dirty="0"/>
              <a:t>–</a:t>
            </a:r>
            <a:r>
              <a:rPr lang="en-US" dirty="0"/>
              <a:t> 0</a:t>
            </a:r>
            <a:br>
              <a:rPr lang="is-IS" dirty="0">
                <a:solidFill>
                  <a:srgbClr val="002C77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x in range (5, -1, -1):</a:t>
            </a:r>
            <a:b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1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Using </a:t>
            </a:r>
            <a:r>
              <a:rPr lang="en-US" sz="3000" i="1" dirty="0">
                <a:solidFill>
                  <a:srgbClr val="A90533"/>
                </a:solidFill>
              </a:rPr>
              <a:t>range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we find the numbers between 1 and 1200 that are odd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number in range(1, 1201):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% 2 != 0):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odd_numbers.append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2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List Comprehension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Another way to add items to a new list is by using </a:t>
            </a:r>
            <a:r>
              <a:rPr lang="en-US" i="1" dirty="0"/>
              <a:t>list comprehension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consists of an </a:t>
            </a:r>
            <a:r>
              <a:rPr lang="en-US" i="1" dirty="0"/>
              <a:t>expression</a:t>
            </a:r>
            <a:r>
              <a:rPr lang="en-US" dirty="0"/>
              <a:t> followed by a </a:t>
            </a:r>
            <a:r>
              <a:rPr lang="en-US" i="1" dirty="0"/>
              <a:t>for</a:t>
            </a:r>
            <a:r>
              <a:rPr lang="en-US" dirty="0"/>
              <a:t> </a:t>
            </a:r>
            <a:r>
              <a:rPr lang="en-US" i="1" dirty="0"/>
              <a:t>loop</a:t>
            </a:r>
            <a:r>
              <a:rPr lang="en-US" dirty="0"/>
              <a:t> inside square brackets []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Meaning: Do something for each iteration of the loop and add the result to a new list</a:t>
            </a:r>
            <a:endParaRPr lang="is-IS" i="1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Using </a:t>
            </a:r>
            <a:r>
              <a:rPr lang="en-US" i="1" dirty="0"/>
              <a:t>list comprehension</a:t>
            </a:r>
            <a:r>
              <a:rPr lang="en-US" dirty="0"/>
              <a:t>, find the numbers between 1 and 1200 that are odd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[num for num in range(1, 1201) if num % 2 != 0]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each number in the range 1 </a:t>
            </a:r>
            <a:r>
              <a:rPr lang="mr-IN" dirty="0">
                <a:solidFill>
                  <a:srgbClr val="004685"/>
                </a:solidFill>
              </a:rPr>
              <a:t>–</a:t>
            </a:r>
            <a:r>
              <a:rPr lang="en-US" dirty="0">
                <a:solidFill>
                  <a:srgbClr val="004685"/>
                </a:solidFill>
              </a:rPr>
              <a:t> 1200, where the number is odd, append to a new list named </a:t>
            </a:r>
            <a:r>
              <a:rPr lang="en-US" dirty="0" err="1">
                <a:solidFill>
                  <a:srgbClr val="004685"/>
                </a:solidFill>
              </a:rPr>
              <a:t>odd_numbers</a:t>
            </a:r>
            <a:r>
              <a:rPr lang="en-US" dirty="0">
                <a:solidFill>
                  <a:srgbClr val="004685"/>
                </a:solidFill>
              </a:rPr>
              <a:t>. Print the new list.</a:t>
            </a:r>
            <a:endParaRPr lang="en-US" i="1" dirty="0">
              <a:solidFill>
                <a:srgbClr val="004685"/>
              </a:solidFill>
            </a:endParaRPr>
          </a:p>
          <a:p>
            <a:pPr marL="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while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i="1" dirty="0"/>
              <a:t> while</a:t>
            </a:r>
            <a:r>
              <a:rPr lang="en-US" dirty="0"/>
              <a:t> loop repeatedly executes code based on a condition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Be careful -- if the condition is never met, your loop becomes an </a:t>
            </a:r>
            <a:r>
              <a:rPr lang="en-US" i="1" dirty="0">
                <a:solidFill>
                  <a:srgbClr val="004685"/>
                </a:solidFill>
              </a:rPr>
              <a:t>infinite loop </a:t>
            </a:r>
            <a:r>
              <a:rPr lang="en-US" dirty="0">
                <a:solidFill>
                  <a:srgbClr val="004685"/>
                </a:solidFill>
              </a:rPr>
              <a:t>and never stops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this happens, your program could crash!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prints the value of</a:t>
            </a:r>
            <a:r>
              <a:rPr lang="en-US" dirty="0">
                <a:solidFill>
                  <a:srgbClr val="0087E4"/>
                </a:solidFill>
              </a:rPr>
              <a:t> a </a:t>
            </a:r>
            <a:r>
              <a:rPr lang="en-US" dirty="0"/>
              <a:t>until it reaches 0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(a &gt; 0):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print("a is being decremented:", a)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 -= 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Here</a:t>
            </a:r>
            <a:r>
              <a:rPr lang="mr-IN" dirty="0"/>
              <a:t>’</a:t>
            </a:r>
            <a:r>
              <a:rPr lang="en-US" dirty="0"/>
              <a:t>s a program that multiplies x by 2 until an upper limit of 128, starting at 4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4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(x &lt; 128):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2 * x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print("x is now:", x) </a:t>
            </a:r>
          </a:p>
          <a:p>
            <a:pPr lvl="2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while</a:t>
            </a:r>
            <a:r>
              <a:rPr lang="en-US" sz="3000" dirty="0">
                <a:solidFill>
                  <a:srgbClr val="A90533"/>
                </a:solidFill>
              </a:rPr>
              <a:t> Loops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Getting User Input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One use case for a </a:t>
            </a:r>
            <a:r>
              <a:rPr lang="en-US" i="1" dirty="0"/>
              <a:t>while</a:t>
            </a:r>
            <a:r>
              <a:rPr lang="en-US" dirty="0"/>
              <a:t> loop is a program that needs to continuously run and “wait” for something to happen, like specific user input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program runs until the user says ‘hello’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input('Hi! Please say hello.’)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'hello’: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input('Please say hello.’)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print('It\'s about time!')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6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while</a:t>
            </a:r>
            <a:r>
              <a:rPr lang="en-US" sz="3000" dirty="0">
                <a:solidFill>
                  <a:srgbClr val="A90533"/>
                </a:solidFill>
              </a:rPr>
              <a:t> Loops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uses a while loop to test user input of a secret password.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the user inputs "secret”, print “Welcome!” and exit the program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Otherwise, print “Sorry, the password you entered is incorrect.  Please try again.” and prompt the user again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password = ""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while password != "secret":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password = input("Please enter the password:")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if password == "secret":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print("Welcome!")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else: 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print("Sorry, the password you entered is incorrect.  Please try again.")</a:t>
            </a:r>
          </a:p>
          <a:p>
            <a:pPr lvl="2"/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Exit a Loop Using </a:t>
            </a:r>
            <a:r>
              <a:rPr lang="en-US" sz="3000" i="1" dirty="0">
                <a:solidFill>
                  <a:srgbClr val="A90533"/>
                </a:solidFill>
              </a:rPr>
              <a:t>break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break</a:t>
            </a:r>
            <a:r>
              <a:rPr lang="en-US" dirty="0"/>
              <a:t> exits the entire loop immediately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prints 1- 4 only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x &lt;= 10: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x == 5: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#this exits the entire while loop!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print(“x is now:”, x)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+=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57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Exit a Loop Using </a:t>
            </a:r>
            <a:r>
              <a:rPr lang="en-US" sz="3000" i="1" dirty="0">
                <a:solidFill>
                  <a:srgbClr val="A90533"/>
                </a:solidFill>
              </a:rPr>
              <a:t>continue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continue</a:t>
            </a:r>
            <a:r>
              <a:rPr lang="en-US" dirty="0"/>
              <a:t> changes the flow of control and exits the current loop only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prints all of the odd numbers between 1 - 20, except those that are multiples of 3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  <a:p>
            <a:pPr marL="0" lvl="1" indent="0">
              <a:buNone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number in range(1, 21):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% 2 != 0):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if (number % 3 == 0):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#this exits the current iteration of the for loop only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print(number)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4685-AEDA-DD47-8C15-EF6811BC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Control: Loops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Nested</a:t>
            </a:r>
            <a:r>
              <a:rPr lang="en-US" sz="3000" i="1" dirty="0">
                <a:solidFill>
                  <a:srgbClr val="A90533"/>
                </a:solidFill>
              </a:rPr>
              <a:t> </a:t>
            </a:r>
            <a:r>
              <a:rPr lang="en-US" sz="3000" dirty="0">
                <a:solidFill>
                  <a:srgbClr val="A90533"/>
                </a:solidFill>
              </a:rPr>
              <a:t>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nested loop </a:t>
            </a:r>
            <a:r>
              <a:rPr lang="en-US" dirty="0"/>
              <a:t>is a loop within a loop!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every iteration of the </a:t>
            </a:r>
            <a:r>
              <a:rPr lang="en-US" i="1" dirty="0">
                <a:solidFill>
                  <a:srgbClr val="004685"/>
                </a:solidFill>
              </a:rPr>
              <a:t>outer</a:t>
            </a:r>
            <a:r>
              <a:rPr lang="en-US" dirty="0">
                <a:solidFill>
                  <a:srgbClr val="004685"/>
                </a:solidFill>
              </a:rPr>
              <a:t> loop, it runs the </a:t>
            </a:r>
            <a:r>
              <a:rPr lang="en-US" i="1" dirty="0">
                <a:solidFill>
                  <a:srgbClr val="004685"/>
                </a:solidFill>
              </a:rPr>
              <a:t>inner</a:t>
            </a:r>
            <a:r>
              <a:rPr lang="en-US" dirty="0">
                <a:solidFill>
                  <a:srgbClr val="004685"/>
                </a:solidFill>
              </a:rPr>
              <a:t> loop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</a:t>
            </a:r>
            <a:r>
              <a:rPr lang="en-US" dirty="0">
                <a:cs typeface="Arial (Body)"/>
              </a:rPr>
              <a:t> does the following code print?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cs typeface="Arial (Body)"/>
              </a:rPr>
              <a:t>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for i in range(1, 4):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('i:', i)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for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j in range(1, 3):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('\t', 'j:', j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8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864C80-377C-314A-8C60-31E922D4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46" y="2130489"/>
            <a:ext cx="2438400" cy="3187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Nested</a:t>
            </a:r>
            <a:r>
              <a:rPr lang="en-US" sz="3000" i="1" dirty="0">
                <a:solidFill>
                  <a:srgbClr val="A90533"/>
                </a:solidFill>
              </a:rPr>
              <a:t> </a:t>
            </a:r>
            <a:r>
              <a:rPr lang="en-US" sz="3000" dirty="0">
                <a:solidFill>
                  <a:srgbClr val="A90533"/>
                </a:solidFill>
              </a:rPr>
              <a:t>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nested loop </a:t>
            </a:r>
            <a:r>
              <a:rPr lang="en-US" dirty="0"/>
              <a:t>is a loop within a loop!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every iteration of the </a:t>
            </a:r>
            <a:r>
              <a:rPr lang="en-US" i="1" dirty="0">
                <a:solidFill>
                  <a:srgbClr val="004685"/>
                </a:solidFill>
              </a:rPr>
              <a:t>outer</a:t>
            </a:r>
            <a:r>
              <a:rPr lang="en-US" dirty="0">
                <a:solidFill>
                  <a:srgbClr val="004685"/>
                </a:solidFill>
              </a:rPr>
              <a:t> loop, it runs the </a:t>
            </a:r>
            <a:r>
              <a:rPr lang="en-US" i="1" dirty="0">
                <a:solidFill>
                  <a:srgbClr val="004685"/>
                </a:solidFill>
              </a:rPr>
              <a:t>inner</a:t>
            </a:r>
            <a:r>
              <a:rPr lang="en-US" dirty="0">
                <a:solidFill>
                  <a:srgbClr val="004685"/>
                </a:solidFill>
              </a:rPr>
              <a:t> loop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</a:t>
            </a:r>
            <a:r>
              <a:rPr lang="en-US" dirty="0">
                <a:cs typeface="Arial (Body)"/>
              </a:rPr>
              <a:t> does the following code print?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 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in range(1, 4):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('i:', i)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for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j in range(1, 3):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j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('\t', 'j:', j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endParaRPr lang="mr-IN" dirty="0">
              <a:solidFill>
                <a:srgbClr val="026CB5"/>
              </a:solidFill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6621517" y="2362200"/>
            <a:ext cx="796229" cy="27224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E405A3-322A-0F43-A60D-5260CD872D7F}"/>
              </a:ext>
            </a:extLst>
          </p:cNvPr>
          <p:cNvCxnSpPr>
            <a:cxnSpLocks/>
          </p:cNvCxnSpPr>
          <p:nvPr/>
        </p:nvCxnSpPr>
        <p:spPr>
          <a:xfrm flipV="1">
            <a:off x="4774255" y="2634440"/>
            <a:ext cx="3836345" cy="5723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6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92EEFE-67E5-7643-9E19-C08D4C27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2105089"/>
            <a:ext cx="2387600" cy="2222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Nested</a:t>
            </a:r>
            <a:r>
              <a:rPr lang="en-US" sz="3000" i="1" dirty="0">
                <a:solidFill>
                  <a:srgbClr val="A90533"/>
                </a:solidFill>
              </a:rPr>
              <a:t> </a:t>
            </a:r>
            <a:r>
              <a:rPr lang="en-US" sz="3000" dirty="0">
                <a:solidFill>
                  <a:srgbClr val="A90533"/>
                </a:solidFill>
              </a:rPr>
              <a:t>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nested loop </a:t>
            </a:r>
            <a:r>
              <a:rPr lang="en-US" dirty="0"/>
              <a:t>is a loop within a loop!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every iteration of the </a:t>
            </a:r>
            <a:r>
              <a:rPr lang="en-US" i="1" dirty="0">
                <a:solidFill>
                  <a:srgbClr val="004685"/>
                </a:solidFill>
              </a:rPr>
              <a:t>outer</a:t>
            </a:r>
            <a:r>
              <a:rPr lang="en-US" dirty="0">
                <a:solidFill>
                  <a:srgbClr val="004685"/>
                </a:solidFill>
              </a:rPr>
              <a:t> loop, it runs the </a:t>
            </a:r>
            <a:r>
              <a:rPr lang="en-US" i="1" dirty="0">
                <a:solidFill>
                  <a:srgbClr val="004685"/>
                </a:solidFill>
              </a:rPr>
              <a:t>inner</a:t>
            </a:r>
            <a:r>
              <a:rPr lang="en-US" dirty="0">
                <a:solidFill>
                  <a:srgbClr val="004685"/>
                </a:solidFill>
              </a:rPr>
              <a:t> loop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</a:t>
            </a:r>
            <a:r>
              <a:rPr lang="en-US" dirty="0">
                <a:cs typeface="Arial (Body)"/>
              </a:rPr>
              <a:t> does the following code print?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range(1, 4):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print('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 j in range(1, 3):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j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(j &lt;= 1):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#continue to next iteration 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loop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print('\t', 'j:', j)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7F1544-F511-BC4C-9FBD-E46D19FC8B92}"/>
              </a:ext>
            </a:extLst>
          </p:cNvPr>
          <p:cNvCxnSpPr>
            <a:cxnSpLocks/>
          </p:cNvCxnSpPr>
          <p:nvPr/>
        </p:nvCxnSpPr>
        <p:spPr>
          <a:xfrm flipV="1">
            <a:off x="6684579" y="2336800"/>
            <a:ext cx="733167" cy="27224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745E0-3DE6-BE44-A11E-43B8E3F6D87F}"/>
              </a:ext>
            </a:extLst>
          </p:cNvPr>
          <p:cNvCxnSpPr>
            <a:cxnSpLocks/>
          </p:cNvCxnSpPr>
          <p:nvPr/>
        </p:nvCxnSpPr>
        <p:spPr>
          <a:xfrm flipV="1">
            <a:off x="5171090" y="2609040"/>
            <a:ext cx="3439510" cy="5913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9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FAEAD17-D6CC-5543-9DAA-E1819770A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46" y="2236645"/>
            <a:ext cx="1117600" cy="1295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Nested</a:t>
            </a:r>
            <a:r>
              <a:rPr lang="en-US" sz="3000" i="1" dirty="0">
                <a:solidFill>
                  <a:srgbClr val="A90533"/>
                </a:solidFill>
              </a:rPr>
              <a:t> </a:t>
            </a:r>
            <a:r>
              <a:rPr lang="en-US" sz="3000" dirty="0">
                <a:solidFill>
                  <a:srgbClr val="A90533"/>
                </a:solidFill>
              </a:rPr>
              <a:t>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nested loop </a:t>
            </a:r>
            <a:r>
              <a:rPr lang="en-US" dirty="0"/>
              <a:t>is a loop within a loop!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every iteration of the </a:t>
            </a:r>
            <a:r>
              <a:rPr lang="en-US" i="1" dirty="0">
                <a:solidFill>
                  <a:srgbClr val="004685"/>
                </a:solidFill>
              </a:rPr>
              <a:t>outer</a:t>
            </a:r>
            <a:r>
              <a:rPr lang="en-US" dirty="0">
                <a:solidFill>
                  <a:srgbClr val="004685"/>
                </a:solidFill>
              </a:rPr>
              <a:t> loop, it runs the </a:t>
            </a:r>
            <a:r>
              <a:rPr lang="en-US" i="1" dirty="0">
                <a:solidFill>
                  <a:srgbClr val="004685"/>
                </a:solidFill>
              </a:rPr>
              <a:t>inner</a:t>
            </a:r>
            <a:r>
              <a:rPr lang="en-US" dirty="0">
                <a:solidFill>
                  <a:srgbClr val="004685"/>
                </a:solidFill>
              </a:rPr>
              <a:t> loop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</a:t>
            </a:r>
            <a:r>
              <a:rPr lang="en-US" dirty="0">
                <a:cs typeface="Arial (Body)"/>
              </a:rPr>
              <a:t> does the following code print?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cs typeface="Arial (Body)"/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range(1, 4):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print('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j in range(1, 3):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j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(j &lt;= 1):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#break out of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current loop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b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print('\t', 'j:’, j)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  <a:cs typeface="Arial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DB9CEC-71F1-4140-B683-E60AA17141B9}"/>
              </a:ext>
            </a:extLst>
          </p:cNvPr>
          <p:cNvCxnSpPr>
            <a:cxnSpLocks/>
          </p:cNvCxnSpPr>
          <p:nvPr/>
        </p:nvCxnSpPr>
        <p:spPr>
          <a:xfrm flipV="1">
            <a:off x="6684579" y="2463800"/>
            <a:ext cx="733167" cy="184807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8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Nested</a:t>
            </a:r>
            <a:r>
              <a:rPr lang="en-US" sz="3000" i="1" dirty="0">
                <a:solidFill>
                  <a:srgbClr val="A90533"/>
                </a:solidFill>
              </a:rPr>
              <a:t> </a:t>
            </a:r>
            <a:r>
              <a:rPr lang="en-US" sz="3000" dirty="0">
                <a:solidFill>
                  <a:srgbClr val="A90533"/>
                </a:solidFill>
              </a:rPr>
              <a:t>Loops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Multiplication Table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Let’s just make sure we know our multiplication tables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range(1, 11):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each number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(1 </a:t>
            </a:r>
            <a:r>
              <a:rPr lang="mr-IN" dirty="0">
                <a:solidFill>
                  <a:srgbClr val="7F7F7F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for j in range(1, 11):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each number j (1 </a:t>
            </a:r>
            <a:r>
              <a:rPr lang="mr-IN" dirty="0">
                <a:solidFill>
                  <a:srgbClr val="7F7F7F"/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print ("{} * {} = {}".format(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j,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j))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#multiply and print</a:t>
            </a:r>
          </a:p>
          <a:p>
            <a:pPr marL="228600" lvl="1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9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A7A9-819E-184A-80C7-766674D5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Average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asks the user for numbers (</a:t>
            </a:r>
            <a:r>
              <a:rPr lang="en-US" dirty="0" err="1"/>
              <a:t>ints</a:t>
            </a:r>
            <a:r>
              <a:rPr lang="en-US" dirty="0"/>
              <a:t>).  It computes the average of the numbers.  Allows the user to enter -1 to quit the program.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playing = True</a:t>
            </a: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 up loop to repeatedly get user input of 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(playing == True):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(input("Enter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-1):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the user inputs -1, this code will eventually exit the loop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playing = False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num_list.append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9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Average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asks the user for numbers (</a:t>
            </a:r>
            <a:r>
              <a:rPr lang="en-US" dirty="0" err="1"/>
              <a:t>ints</a:t>
            </a:r>
            <a:r>
              <a:rPr lang="en-US" dirty="0"/>
              <a:t>).  It computes the average of the numbers.  Allows the user to enter -1 to quit the program.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num in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num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#calculate the average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num_avg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print("avg:",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num_avg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5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Average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What’s wrong with this program?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We’re appending -1 (to exit the program) to our list of numbers in our loop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 up loop to repeatedly get user input of 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(playing == True):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(input("Enter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-1):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the user inputs -1, this code will eventually exit the loop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playing = False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num_list.append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Average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What’s wrong with this program?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We’re appending -1 (to exit the program) to our list of numbers in our loop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Here’s the fix!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 up loop to repeatedly get user input of 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(playing == True):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(input("Enter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"))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-1):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the user inputs -1, this code will eventually exit the loop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playing = False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else: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num_list.append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3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Used to repeat a process (block of statements) or perform an operation multiple times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for</a:t>
            </a:r>
            <a:r>
              <a:rPr lang="en-US" dirty="0"/>
              <a:t> loops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Run a piece of code </a:t>
            </a:r>
            <a:r>
              <a:rPr lang="en-US" i="1" dirty="0"/>
              <a:t>for</a:t>
            </a:r>
            <a:r>
              <a:rPr lang="en-US" dirty="0"/>
              <a:t> a given number of times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solidFill>
                  <a:srgbClr val="002C77"/>
                </a:solidFill>
              </a:rPr>
              <a:t>while</a:t>
            </a:r>
            <a:r>
              <a:rPr lang="en-US" dirty="0">
                <a:solidFill>
                  <a:srgbClr val="002C77"/>
                </a:solidFill>
              </a:rPr>
              <a:t> loops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Run a piece of code indefinitely </a:t>
            </a:r>
            <a:r>
              <a:rPr lang="en-US" i="1" dirty="0"/>
              <a:t>while</a:t>
            </a:r>
            <a:r>
              <a:rPr lang="en-US" dirty="0"/>
              <a:t> a condition is met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Multiplication Table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asks the user for a number, then prints out the multiplication table.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#ask the user for a number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(input('give me a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please: '))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a range of numbers 0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9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range(10):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#complete (and print) each multiplication problem (e.g. 3 x 1 = 3)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' x '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" = "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7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Word Reversal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reverses a word.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= ’pasta’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 = ‘’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#Iterates over a sequence, counting backwards from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 - 1 to 0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#with a step of -1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j in range(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 - 1, -1, -1):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rev += string[j]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print(rev)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33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Palindrome Program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a program that asks the user for a string, then reverses it and checks if it’s a palindrome (a word that reads the same backward as forward)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Example: racecar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#ask the user for a string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pot_palin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input('give me string: 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‘’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#prepend each character to the beginning of a new word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for char in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pot_palin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char +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rev_palin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#check whether the reverse word is the same as the original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pot_palin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pot_palin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'is a palindrome!’)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else: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pot_palin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'is not a palindrome')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87E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i="1" dirty="0"/>
              <a:t> for</a:t>
            </a:r>
            <a:r>
              <a:rPr lang="en-US" dirty="0"/>
              <a:t> loop executes code a given number of times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do this, it iterates over a </a:t>
            </a:r>
            <a:r>
              <a:rPr lang="en-US" i="1" dirty="0"/>
              <a:t>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 = [1, 2, 3, 4, 5, 6, 7, 8, 9, 10]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or number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</a:t>
            </a: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228600" lvl="1" indent="0">
              <a:buNone/>
            </a:pPr>
            <a:r>
              <a:rPr lang="is-IS" dirty="0">
                <a:latin typeface="Consolas" panose="020B0609020204030204" pitchFamily="49" charset="0"/>
                <a:cs typeface="Consolas" panose="020B0609020204030204" pitchFamily="49" charset="0"/>
              </a:rPr>
              <a:t>    print(number)</a:t>
            </a:r>
            <a:br>
              <a:rPr lang="is-IS" dirty="0">
                <a:solidFill>
                  <a:srgbClr val="004685"/>
                </a:solidFill>
              </a:rPr>
            </a:br>
            <a:r>
              <a:rPr lang="is-IS" dirty="0">
                <a:solidFill>
                  <a:srgbClr val="004685"/>
                </a:solidFill>
              </a:rPr>
              <a:t> - </a:t>
            </a:r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>
                <a:solidFill>
                  <a:srgbClr val="004685"/>
                </a:solidFill>
              </a:rPr>
              <a:t>for</a:t>
            </a:r>
            <a:r>
              <a:rPr lang="en-US" dirty="0">
                <a:solidFill>
                  <a:srgbClr val="004685"/>
                </a:solidFill>
              </a:rPr>
              <a:t> line indicates how many times the code will run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>
                <a:solidFill>
                  <a:srgbClr val="004685"/>
                </a:solidFill>
              </a:rPr>
              <a:t> - </a:t>
            </a:r>
            <a:r>
              <a:rPr lang="en-US" i="1" dirty="0">
                <a:solidFill>
                  <a:srgbClr val="004685"/>
                </a:solidFill>
              </a:rPr>
              <a:t>number</a:t>
            </a:r>
            <a:r>
              <a:rPr lang="is-IS" dirty="0">
                <a:solidFill>
                  <a:srgbClr val="004685"/>
                </a:solidFill>
              </a:rPr>
              <a:t> is a “d</a:t>
            </a:r>
            <a:r>
              <a:rPr lang="en-US" dirty="0" err="1">
                <a:solidFill>
                  <a:srgbClr val="004685"/>
                </a:solidFill>
              </a:rPr>
              <a:t>ummy</a:t>
            </a:r>
            <a:r>
              <a:rPr lang="en-US" dirty="0">
                <a:solidFill>
                  <a:srgbClr val="004685"/>
                </a:solidFill>
              </a:rPr>
              <a:t>” variable that refers to the element in the list that we're passing through</a:t>
            </a:r>
          </a:p>
          <a:p>
            <a:pPr marL="228600" lvl="1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4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can iterate over the same </a:t>
            </a:r>
            <a:r>
              <a:rPr lang="en-US" i="1" dirty="0"/>
              <a:t>list</a:t>
            </a:r>
            <a:r>
              <a:rPr lang="en-US" dirty="0"/>
              <a:t> and find the numbers that are even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 = [1, 2, 3, 4, 5, 6, 7, 8, 9, 10]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number in numbers: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% 2 == 0):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even_numbers.append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002C77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- </a:t>
            </a:r>
            <a:r>
              <a:rPr lang="is-IS" dirty="0">
                <a:solidFill>
                  <a:srgbClr val="004685"/>
                </a:solidFill>
              </a:rPr>
              <a:t>We initialized an empty list outside of the loop, then populated (appended) to the list as we iterated over the data</a:t>
            </a:r>
          </a:p>
          <a:p>
            <a:pPr marL="228600" lvl="1" indent="0">
              <a:buNone/>
            </a:pPr>
            <a:endParaRPr lang="is-IS" dirty="0">
              <a:solidFill>
                <a:srgbClr val="002C77"/>
              </a:solidFill>
            </a:endParaRPr>
          </a:p>
          <a:p>
            <a:pPr marL="228600" lvl="1" indent="0">
              <a:buNone/>
            </a:pPr>
            <a:endParaRPr lang="is-IS" dirty="0">
              <a:solidFill>
                <a:srgbClr val="002C77"/>
              </a:solidFill>
            </a:endParaRPr>
          </a:p>
          <a:p>
            <a:pPr marL="228600" lvl="1" indent="0">
              <a:buNone/>
            </a:pPr>
            <a:endParaRPr lang="is-IS" dirty="0">
              <a:solidFill>
                <a:srgbClr val="002C7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4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is-IS" dirty="0">
                <a:solidFill>
                  <a:srgbClr val="004785"/>
                </a:solidFill>
              </a:rPr>
              <a:t>We can get a count of the even numbers by </a:t>
            </a:r>
            <a:r>
              <a:rPr lang="en-US" i="1" dirty="0">
                <a:solidFill>
                  <a:srgbClr val="004785"/>
                </a:solidFill>
              </a:rPr>
              <a:t>incrementing</a:t>
            </a:r>
            <a:r>
              <a:rPr lang="en-US" dirty="0">
                <a:solidFill>
                  <a:srgbClr val="004785"/>
                </a:solidFill>
              </a:rPr>
              <a:t> a count</a:t>
            </a:r>
            <a:endParaRPr lang="is-IS" dirty="0">
              <a:solidFill>
                <a:srgbClr val="004785"/>
              </a:solidFill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 = [1, 2, 3, 4, 5, 6, 7, 8, 9, 10]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even_count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number in numbers: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(number % 2 == 0):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even_numbers.append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even_count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even_numbers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print(“There are”,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even_count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“numbers in the even list”)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Here’s another way to get the count of even numbers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1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 - Exercise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Write code that finds the minimum value of a list of numbers 5, 3, 8, -1, -2.2, 0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Don't use the built-in min() function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Instantiate a 'numbers' list variable containing the proper values (above)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Iterate over that list and find the min value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Print the minimum value in the format: "... is the min number”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lang="en-US" dirty="0"/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 = [5, 3, 8, -1, -2.2, 0]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numbers[0]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for number in numbers: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 number &lt;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number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"is the min number")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iterate over </a:t>
            </a:r>
            <a:r>
              <a:rPr lang="en-US" i="1" dirty="0"/>
              <a:t>lists</a:t>
            </a:r>
            <a:r>
              <a:rPr lang="en-US" dirty="0"/>
              <a:t> of strings</a:t>
            </a:r>
            <a:endParaRPr lang="en-US" dirty="0">
              <a:solidFill>
                <a:srgbClr val="0087E4"/>
              </a:solidFill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planets = ['Sun', 'Mercury', 'Venus', 'Earth', 'Mars’]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planet in planets: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(planet == 'Sun'):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print(planet, "is not a planet”)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else: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print(planet, "is a planet”)</a:t>
            </a:r>
          </a:p>
          <a:p>
            <a:pPr marL="2286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if (planet == 'Mercury'):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print(planet, "is closest to the Sun")</a:t>
            </a:r>
            <a:endParaRPr lang="is-I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1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i="1" dirty="0">
                <a:solidFill>
                  <a:srgbClr val="A90533"/>
                </a:solidFill>
              </a:rPr>
              <a:t>for</a:t>
            </a:r>
            <a:r>
              <a:rPr lang="en-US" sz="3000" dirty="0">
                <a:solidFill>
                  <a:srgbClr val="A90533"/>
                </a:solidFill>
              </a:rPr>
              <a:t> Loops</a:t>
            </a:r>
            <a:endParaRPr lang="en-US" sz="3000" i="1" dirty="0">
              <a:solidFill>
                <a:srgbClr val="A9053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also iterate over strings themselves!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month = "February”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print(month, "is spelled: ”)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x in month: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print(x)</a:t>
            </a:r>
            <a:endParaRPr lang="is-I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5457</TotalTime>
  <Words>2843</Words>
  <Application>Microsoft Macintosh PowerPoint</Application>
  <PresentationFormat>Widescreen</PresentationFormat>
  <Paragraphs>215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Arial</vt:lpstr>
      <vt:lpstr>Consolas</vt:lpstr>
      <vt:lpstr>Open Sans</vt:lpstr>
      <vt:lpstr>Office Theme</vt:lpstr>
      <vt:lpstr>PowerPoint Presentation</vt:lpstr>
      <vt:lpstr>Flow Control: Loops</vt:lpstr>
      <vt:lpstr>Loops</vt:lpstr>
      <vt:lpstr>for Loops</vt:lpstr>
      <vt:lpstr>for Loops</vt:lpstr>
      <vt:lpstr>for Loops</vt:lpstr>
      <vt:lpstr>for Loops - Exercise</vt:lpstr>
      <vt:lpstr>for Loops</vt:lpstr>
      <vt:lpstr>for Loops</vt:lpstr>
      <vt:lpstr>for Loops - Exercise</vt:lpstr>
      <vt:lpstr>for Loops Using range</vt:lpstr>
      <vt:lpstr>for Loops Using range</vt:lpstr>
      <vt:lpstr>for Loops Using range</vt:lpstr>
      <vt:lpstr>for Loops – List Comprehension</vt:lpstr>
      <vt:lpstr>while Loops</vt:lpstr>
      <vt:lpstr>while Loops – Getting User Input</vt:lpstr>
      <vt:lpstr>while Loops - Exercise</vt:lpstr>
      <vt:lpstr>Exit a Loop Using break</vt:lpstr>
      <vt:lpstr>Exit a Loop Using continue</vt:lpstr>
      <vt:lpstr>Nested Loops</vt:lpstr>
      <vt:lpstr>Nested Loops</vt:lpstr>
      <vt:lpstr>Nested Loops</vt:lpstr>
      <vt:lpstr>Nested Loops</vt:lpstr>
      <vt:lpstr>Nested Loops – Multiplication Table Exercise</vt:lpstr>
      <vt:lpstr>Example Programs</vt:lpstr>
      <vt:lpstr>Average Program</vt:lpstr>
      <vt:lpstr>Average Program</vt:lpstr>
      <vt:lpstr>Average Program</vt:lpstr>
      <vt:lpstr>Average Program</vt:lpstr>
      <vt:lpstr>Multiplication Table Program</vt:lpstr>
      <vt:lpstr>Word Reversal Program</vt:lpstr>
      <vt:lpstr>Palindrome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Moses, Sophia V</cp:lastModifiedBy>
  <cp:revision>75</cp:revision>
  <dcterms:created xsi:type="dcterms:W3CDTF">2020-01-21T23:14:53Z</dcterms:created>
  <dcterms:modified xsi:type="dcterms:W3CDTF">2020-03-23T14:46:32Z</dcterms:modified>
</cp:coreProperties>
</file>